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71" r:id="rId15"/>
    <p:sldId id="269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3" d="100"/>
          <a:sy n="33" d="100"/>
        </p:scale>
        <p:origin x="4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12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CE85-D760-36CA-7935-921B6E53F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F22AF-FAF1-D5D3-775B-B6E51C453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DD566-19D5-35EF-DF23-6ECB83A76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1B867-7FCC-96F8-91F2-F19BDD73A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38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9EE8-DB8F-CF66-8022-A85C1094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8175B-519C-DF40-D263-4C0B979FB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1F0F8-A8BA-74B9-D374-825A0C0FE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B1872-3808-46A7-B372-B2BE554FC7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1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934456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3730752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Gesture Volume Control with Hand Gestures</a:t>
            </a:r>
            <a:endParaRPr lang="en-US" sz="6160" dirty="0"/>
          </a:p>
        </p:txBody>
      </p:sp>
      <p:sp>
        <p:nvSpPr>
          <p:cNvPr id="6" name="Text 1"/>
          <p:cNvSpPr/>
          <p:nvPr/>
        </p:nvSpPr>
        <p:spPr>
          <a:xfrm>
            <a:off x="795528" y="6217920"/>
            <a:ext cx="1304848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BY: MATTEPALLY SIRI CHANDANA</a:t>
            </a:r>
            <a:endParaRPr lang="en-US" sz="17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6009" y="1507219"/>
            <a:ext cx="8723376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570"/>
              </a:lnSpc>
              <a:buNone/>
            </a:pPr>
            <a:r>
              <a:rPr lang="en-US" sz="320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Milestone 4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896009" y="3606230"/>
            <a:ext cx="8723376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Module: User Interface &amp; Feedback</a:t>
            </a:r>
            <a:endParaRPr lang="en-US" sz="2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Tasks: Displayed feedback messages: “Min Volume”,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“Max Volume”, “Good Gesture”, “Volume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Increasing/Decreasing”.</a:t>
            </a:r>
            <a:endParaRPr lang="en-US" sz="2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Output: Real-time gesture recognition with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visual feedback.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2D1A6-A611-1210-A389-60E866230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475" y="687370"/>
            <a:ext cx="6236916" cy="3109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31AEC-608F-67D2-0F40-7A62AF2D0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705" y="4432683"/>
            <a:ext cx="6542456" cy="28723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" y="-111885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5468112"/>
            <a:ext cx="4197096" cy="12435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24" y="5468112"/>
            <a:ext cx="4197096" cy="12435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20" y="5468112"/>
            <a:ext cx="4197096" cy="12435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92" y="5550408"/>
            <a:ext cx="3465576" cy="12435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888" y="5550408"/>
            <a:ext cx="3465576" cy="12435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440" y="5550408"/>
            <a:ext cx="3465576" cy="12435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5449824"/>
            <a:ext cx="548640" cy="5486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936" y="5449824"/>
            <a:ext cx="548640" cy="5486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8632" y="5449824"/>
            <a:ext cx="548640" cy="5486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779" y="1776093"/>
            <a:ext cx="4306824" cy="227685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100" y="1776093"/>
            <a:ext cx="4480560" cy="2276856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95528" y="80467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Final Result</a:t>
            </a:r>
            <a:endParaRPr lang="en-US" sz="4460" dirty="0"/>
          </a:p>
        </p:txBody>
      </p:sp>
      <p:sp>
        <p:nvSpPr>
          <p:cNvPr id="15" name="Text 1"/>
          <p:cNvSpPr/>
          <p:nvPr/>
        </p:nvSpPr>
        <p:spPr>
          <a:xfrm>
            <a:off x="950976" y="547725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</a:t>
            </a:r>
            <a:endParaRPr lang="en-US" sz="2670" dirty="0"/>
          </a:p>
        </p:txBody>
      </p:sp>
      <p:sp>
        <p:nvSpPr>
          <p:cNvPr id="16" name="Text 2"/>
          <p:cNvSpPr/>
          <p:nvPr/>
        </p:nvSpPr>
        <p:spPr>
          <a:xfrm>
            <a:off x="1536192" y="5550408"/>
            <a:ext cx="3465576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Fully functional system adjusting Windows volume using hand gestures.</a:t>
            </a:r>
            <a:endParaRPr lang="en-US" sz="1780" dirty="0"/>
          </a:p>
        </p:txBody>
      </p:sp>
      <p:sp>
        <p:nvSpPr>
          <p:cNvPr id="17" name="Text 3"/>
          <p:cNvSpPr/>
          <p:nvPr/>
        </p:nvSpPr>
        <p:spPr>
          <a:xfrm>
            <a:off x="5376672" y="547725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</a:t>
            </a:r>
            <a:endParaRPr lang="en-US" sz="2670" dirty="0"/>
          </a:p>
        </p:txBody>
      </p:sp>
      <p:sp>
        <p:nvSpPr>
          <p:cNvPr id="18" name="Text 4"/>
          <p:cNvSpPr/>
          <p:nvPr/>
        </p:nvSpPr>
        <p:spPr>
          <a:xfrm>
            <a:off x="5961888" y="5550408"/>
            <a:ext cx="34655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Real-time visual feedback with UI overlay.</a:t>
            </a:r>
            <a:endParaRPr lang="en-US" sz="1780" dirty="0"/>
          </a:p>
        </p:txBody>
      </p:sp>
      <p:sp>
        <p:nvSpPr>
          <p:cNvPr id="19" name="Text 5"/>
          <p:cNvSpPr/>
          <p:nvPr/>
        </p:nvSpPr>
        <p:spPr>
          <a:xfrm>
            <a:off x="9802368" y="547725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</a:t>
            </a:r>
            <a:endParaRPr lang="en-US" sz="2670" dirty="0"/>
          </a:p>
        </p:txBody>
      </p:sp>
      <p:sp>
        <p:nvSpPr>
          <p:cNvPr id="20" name="Text 6"/>
          <p:cNvSpPr/>
          <p:nvPr/>
        </p:nvSpPr>
        <p:spPr>
          <a:xfrm>
            <a:off x="10378440" y="5550408"/>
            <a:ext cx="34655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Works smoothly without mouse or keyboard.</a:t>
            </a:r>
            <a:endParaRPr lang="en-US" sz="178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DBDEA8-A67D-4900-2D3E-BA6D586B7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2157" y="1776093"/>
            <a:ext cx="5001408" cy="22768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2231136"/>
            <a:ext cx="2313432" cy="2322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4681728"/>
            <a:ext cx="2313432" cy="25877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136" y="2231136"/>
            <a:ext cx="2313432" cy="23225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136" y="4681728"/>
            <a:ext cx="2313432" cy="258775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9728" y="2231136"/>
            <a:ext cx="2322576" cy="23225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9712" y="3108960"/>
            <a:ext cx="1920240" cy="124358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9712" y="5568696"/>
            <a:ext cx="1920240" cy="150876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0304" y="3108960"/>
            <a:ext cx="1920240" cy="124358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0304" y="5568696"/>
            <a:ext cx="1920240" cy="150876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0896" y="3108960"/>
            <a:ext cx="1920240" cy="124358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1424" y="2414016"/>
            <a:ext cx="548640" cy="5486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1424" y="4873752"/>
            <a:ext cx="548640" cy="5486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2016" y="2414016"/>
            <a:ext cx="548640" cy="54864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2016" y="4873752"/>
            <a:ext cx="548640" cy="5486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31752" y="2414016"/>
            <a:ext cx="548640" cy="54864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647688" y="987552"/>
            <a:ext cx="719632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180"/>
              </a:lnSpc>
              <a:buNone/>
            </a:pPr>
            <a:r>
              <a:rPr lang="en-US" sz="334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Challenges Faced and Solutions Implemented</a:t>
            </a:r>
            <a:endParaRPr lang="en-US" sz="3340" dirty="0"/>
          </a:p>
        </p:txBody>
      </p:sp>
      <p:sp>
        <p:nvSpPr>
          <p:cNvPr id="20" name="Text 1"/>
          <p:cNvSpPr/>
          <p:nvPr/>
        </p:nvSpPr>
        <p:spPr>
          <a:xfrm>
            <a:off x="7022592" y="2523744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6839712" y="3108960"/>
            <a:ext cx="192024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Hand Detection</a:t>
            </a:r>
            <a:endParaRPr lang="en-US" sz="1670" dirty="0"/>
          </a:p>
        </p:txBody>
      </p:sp>
      <p:sp>
        <p:nvSpPr>
          <p:cNvPr id="22" name="Text 3"/>
          <p:cNvSpPr/>
          <p:nvPr/>
        </p:nvSpPr>
        <p:spPr>
          <a:xfrm>
            <a:off x="6839712" y="3529584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Improved accuracy with optimized MediaPipe settings.</a:t>
            </a:r>
            <a:endParaRPr lang="en-US" sz="1400" dirty="0"/>
          </a:p>
        </p:txBody>
      </p:sp>
      <p:sp>
        <p:nvSpPr>
          <p:cNvPr id="23" name="Text 4"/>
          <p:cNvSpPr/>
          <p:nvPr/>
        </p:nvSpPr>
        <p:spPr>
          <a:xfrm>
            <a:off x="7022592" y="4974336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5"/>
          <p:cNvSpPr/>
          <p:nvPr/>
        </p:nvSpPr>
        <p:spPr>
          <a:xfrm>
            <a:off x="6839712" y="5568696"/>
            <a:ext cx="1920240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Volume Fluctuation</a:t>
            </a:r>
            <a:endParaRPr lang="en-US" sz="1670" dirty="0"/>
          </a:p>
        </p:txBody>
      </p:sp>
      <p:sp>
        <p:nvSpPr>
          <p:cNvPr id="25" name="Text 6"/>
          <p:cNvSpPr/>
          <p:nvPr/>
        </p:nvSpPr>
        <p:spPr>
          <a:xfrm>
            <a:off x="6839712" y="6254496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Added smooth control using distance thresholds</a:t>
            </a: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1330" dirty="0"/>
          </a:p>
        </p:txBody>
      </p:sp>
      <p:sp>
        <p:nvSpPr>
          <p:cNvPr id="26" name="Text 7"/>
          <p:cNvSpPr/>
          <p:nvPr/>
        </p:nvSpPr>
        <p:spPr>
          <a:xfrm>
            <a:off x="9290304" y="3108960"/>
            <a:ext cx="192024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Gesture Errors</a:t>
            </a:r>
            <a:endParaRPr lang="en-US" sz="1670" dirty="0"/>
          </a:p>
        </p:txBody>
      </p:sp>
      <p:sp>
        <p:nvSpPr>
          <p:cNvPr id="27" name="Text 8"/>
          <p:cNvSpPr/>
          <p:nvPr/>
        </p:nvSpPr>
        <p:spPr>
          <a:xfrm>
            <a:off x="9473184" y="2523744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</a:t>
            </a:r>
            <a:endParaRPr lang="en-US" sz="1800" dirty="0"/>
          </a:p>
        </p:txBody>
      </p:sp>
      <p:sp>
        <p:nvSpPr>
          <p:cNvPr id="28" name="Text 9"/>
          <p:cNvSpPr/>
          <p:nvPr/>
        </p:nvSpPr>
        <p:spPr>
          <a:xfrm>
            <a:off x="9290304" y="3529584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Fixed misread gestures using stability checks.</a:t>
            </a:r>
            <a:endParaRPr lang="en-US" sz="1400" dirty="0"/>
          </a:p>
        </p:txBody>
      </p:sp>
      <p:sp>
        <p:nvSpPr>
          <p:cNvPr id="29" name="Text 10"/>
          <p:cNvSpPr/>
          <p:nvPr/>
        </p:nvSpPr>
        <p:spPr>
          <a:xfrm>
            <a:off x="9473184" y="4974336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</a:t>
            </a:r>
            <a:endParaRPr lang="en-US" sz="1800" dirty="0"/>
          </a:p>
        </p:txBody>
      </p:sp>
      <p:sp>
        <p:nvSpPr>
          <p:cNvPr id="30" name="Text 11"/>
          <p:cNvSpPr/>
          <p:nvPr/>
        </p:nvSpPr>
        <p:spPr>
          <a:xfrm>
            <a:off x="9290304" y="5568696"/>
            <a:ext cx="192024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UI &amp; Security</a:t>
            </a:r>
            <a:endParaRPr lang="en-US" sz="1670" dirty="0"/>
          </a:p>
        </p:txBody>
      </p:sp>
      <p:sp>
        <p:nvSpPr>
          <p:cNvPr id="31" name="Text 12"/>
          <p:cNvSpPr/>
          <p:nvPr/>
        </p:nvSpPr>
        <p:spPr>
          <a:xfrm>
            <a:off x="9290304" y="5980176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Enhanced interface with CSS and added a login page.</a:t>
            </a:r>
            <a:endParaRPr lang="en-US" sz="1400" dirty="0"/>
          </a:p>
        </p:txBody>
      </p:sp>
      <p:sp>
        <p:nvSpPr>
          <p:cNvPr id="32" name="Text 13"/>
          <p:cNvSpPr/>
          <p:nvPr/>
        </p:nvSpPr>
        <p:spPr>
          <a:xfrm>
            <a:off x="11740896" y="3108960"/>
            <a:ext cx="192024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Performance Lag</a:t>
            </a:r>
            <a:endParaRPr lang="en-US" sz="1670" dirty="0"/>
          </a:p>
        </p:txBody>
      </p:sp>
      <p:sp>
        <p:nvSpPr>
          <p:cNvPr id="33" name="Text 14"/>
          <p:cNvSpPr/>
          <p:nvPr/>
        </p:nvSpPr>
        <p:spPr>
          <a:xfrm>
            <a:off x="11932920" y="2523744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</a:t>
            </a:r>
            <a:endParaRPr lang="en-US" sz="1800" dirty="0"/>
          </a:p>
        </p:txBody>
      </p:sp>
      <p:sp>
        <p:nvSpPr>
          <p:cNvPr id="34" name="Text 15"/>
          <p:cNvSpPr/>
          <p:nvPr/>
        </p:nvSpPr>
        <p:spPr>
          <a:xfrm>
            <a:off x="11740896" y="3529584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Reduced FPS drops by optimizing code and frame size.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247802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chemeClr val="accent1">
                    <a:lumMod val="75000"/>
                  </a:schemeClr>
                </a:solidFill>
              </a:rPr>
              <a:t>Future Implementations</a:t>
            </a:r>
          </a:p>
        </p:txBody>
      </p:sp>
      <p:sp>
        <p:nvSpPr>
          <p:cNvPr id="5" name="Text 1"/>
          <p:cNvSpPr/>
          <p:nvPr/>
        </p:nvSpPr>
        <p:spPr>
          <a:xfrm>
            <a:off x="6647688" y="3438144"/>
            <a:ext cx="7196328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647688" y="4782312"/>
            <a:ext cx="719632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20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717B1A-5284-BE36-B64B-794081C95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111" y="3467949"/>
            <a:ext cx="8433784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other media controls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Extending the system to control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play, pause, brightness, and other system functions using different gestures.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for multiple devices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Adapting the project to work on mobile phones,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TVs, or IoT devices for a wider range of applications.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48020-9F25-3719-F439-47D6803AE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259C0D7-22D0-F1B1-C035-373DA320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E4B70B1-2336-2BCD-6C63-16330C3E7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74E7B0F-59A6-3611-4AF8-E859AFEE51C2}"/>
              </a:ext>
            </a:extLst>
          </p:cNvPr>
          <p:cNvSpPr/>
          <p:nvPr/>
        </p:nvSpPr>
        <p:spPr>
          <a:xfrm>
            <a:off x="6647688" y="247802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Conclusion</a:t>
            </a:r>
            <a:endParaRPr lang="en-US" sz="446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6F18E2B-13AB-8678-360F-DEECC751D916}"/>
              </a:ext>
            </a:extLst>
          </p:cNvPr>
          <p:cNvSpPr/>
          <p:nvPr/>
        </p:nvSpPr>
        <p:spPr>
          <a:xfrm>
            <a:off x="6647688" y="3438144"/>
            <a:ext cx="7196328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The project successfully implements gesture-based system volume control. It enhances interaction using AI and computer vision for hands-free control.</a:t>
            </a:r>
            <a:endParaRPr lang="en-US" sz="2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536E45C-F85B-A78E-ADE3-B8459EE27D12}"/>
              </a:ext>
            </a:extLst>
          </p:cNvPr>
          <p:cNvSpPr/>
          <p:nvPr/>
        </p:nvSpPr>
        <p:spPr>
          <a:xfrm>
            <a:off x="6647688" y="4782312"/>
            <a:ext cx="719632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209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82" y="2359151"/>
            <a:ext cx="5995690" cy="47246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3816" y="1773936"/>
            <a:ext cx="5486400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Introduction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813816" y="2359151"/>
            <a:ext cx="6408917" cy="3569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This project builds a computer vision-based system to control volume using hand gestures. It detects hand landmarks via MediaPipe and maps gesture distances to volume levels. This enables a touch-free, intelligent interface for smart environments and assistive tech.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2706624"/>
            <a:ext cx="2660904" cy="16093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56" y="2706624"/>
            <a:ext cx="2660904" cy="16093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4507992"/>
            <a:ext cx="2660904" cy="16093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56" y="4507992"/>
            <a:ext cx="2660904" cy="160934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00216"/>
            <a:ext cx="5513832" cy="8778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872" y="1728216"/>
            <a:ext cx="6858000" cy="479145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13816" y="1078992"/>
            <a:ext cx="54864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Workflow of the Project</a:t>
            </a:r>
            <a:endParaRPr lang="en-US" sz="4460" dirty="0"/>
          </a:p>
        </p:txBody>
      </p:sp>
      <p:sp>
        <p:nvSpPr>
          <p:cNvPr id="10" name="Text 1"/>
          <p:cNvSpPr/>
          <p:nvPr/>
        </p:nvSpPr>
        <p:spPr>
          <a:xfrm>
            <a:off x="1051560" y="2962656"/>
            <a:ext cx="2148840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Capture real-time video using OpenCV</a:t>
            </a: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1780" dirty="0"/>
          </a:p>
        </p:txBody>
      </p:sp>
      <p:sp>
        <p:nvSpPr>
          <p:cNvPr id="11" name="Text 2"/>
          <p:cNvSpPr/>
          <p:nvPr/>
        </p:nvSpPr>
        <p:spPr>
          <a:xfrm>
            <a:off x="1051560" y="4764024"/>
            <a:ext cx="2148840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Measure distance between thumb and index finger.</a:t>
            </a:r>
            <a:endParaRPr lang="en-US" dirty="0"/>
          </a:p>
        </p:txBody>
      </p:sp>
      <p:sp>
        <p:nvSpPr>
          <p:cNvPr id="12" name="Text 3"/>
          <p:cNvSpPr/>
          <p:nvPr/>
        </p:nvSpPr>
        <p:spPr>
          <a:xfrm>
            <a:off x="3904488" y="2962656"/>
            <a:ext cx="2148840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Detect hand landmarks using MediaPipe</a:t>
            </a: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1780" dirty="0"/>
          </a:p>
        </p:txBody>
      </p:sp>
      <p:sp>
        <p:nvSpPr>
          <p:cNvPr id="13" name="Text 4"/>
          <p:cNvSpPr/>
          <p:nvPr/>
        </p:nvSpPr>
        <p:spPr>
          <a:xfrm>
            <a:off x="3904488" y="4764024"/>
            <a:ext cx="2148840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Map gesture distance to system volume via Pycaw.</a:t>
            </a:r>
            <a:endParaRPr lang="en-US" dirty="0"/>
          </a:p>
        </p:txBody>
      </p:sp>
      <p:sp>
        <p:nvSpPr>
          <p:cNvPr id="14" name="Text 5"/>
          <p:cNvSpPr/>
          <p:nvPr/>
        </p:nvSpPr>
        <p:spPr>
          <a:xfrm>
            <a:off x="1051560" y="6556248"/>
            <a:ext cx="500176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Display feedback on live feed.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2112264"/>
            <a:ext cx="2779776" cy="14356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648456"/>
            <a:ext cx="2779776" cy="1655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032" y="2112264"/>
            <a:ext cx="2779776" cy="14356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032" y="3648456"/>
            <a:ext cx="2779776" cy="16550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394960"/>
            <a:ext cx="2779776" cy="16550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2825496"/>
            <a:ext cx="2450592" cy="5577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" y="4352544"/>
            <a:ext cx="2450592" cy="7772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624" y="2825496"/>
            <a:ext cx="2450592" cy="55778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624" y="4352544"/>
            <a:ext cx="2450592" cy="7772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" y="6108192"/>
            <a:ext cx="2450592" cy="77724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6" y="2258568"/>
            <a:ext cx="438912" cy="43891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6" y="3794760"/>
            <a:ext cx="438912" cy="43891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336" y="2258568"/>
            <a:ext cx="438912" cy="43891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336" y="3794760"/>
            <a:ext cx="438912" cy="43891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6" y="5550408"/>
            <a:ext cx="438912" cy="43891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0" y="2688336"/>
            <a:ext cx="7857570" cy="2670048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813816" y="1207008"/>
            <a:ext cx="5632704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40"/>
              </a:lnSpc>
              <a:buNone/>
            </a:pPr>
            <a:r>
              <a:rPr lang="en-US" sz="267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Architecture Diagram</a:t>
            </a:r>
            <a:endParaRPr lang="en-US" sz="2670" dirty="0"/>
          </a:p>
        </p:txBody>
      </p:sp>
      <p:sp>
        <p:nvSpPr>
          <p:cNvPr id="20" name="Text 1"/>
          <p:cNvSpPr/>
          <p:nvPr/>
        </p:nvSpPr>
        <p:spPr>
          <a:xfrm>
            <a:off x="813816" y="1773936"/>
            <a:ext cx="563270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Components:</a:t>
            </a:r>
            <a:endParaRPr lang="en-US" sz="1070" dirty="0"/>
          </a:p>
        </p:txBody>
      </p:sp>
      <p:sp>
        <p:nvSpPr>
          <p:cNvPr id="21" name="Text 2"/>
          <p:cNvSpPr/>
          <p:nvPr/>
        </p:nvSpPr>
        <p:spPr>
          <a:xfrm>
            <a:off x="1115568" y="2350008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</a:t>
            </a:r>
            <a:endParaRPr lang="en-US" sz="1440" dirty="0"/>
          </a:p>
        </p:txBody>
      </p:sp>
      <p:sp>
        <p:nvSpPr>
          <p:cNvPr id="22" name="Text 3"/>
          <p:cNvSpPr/>
          <p:nvPr/>
        </p:nvSpPr>
        <p:spPr>
          <a:xfrm>
            <a:off x="960120" y="2825496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Webcam Input</a:t>
            </a:r>
            <a:endParaRPr lang="en-US" sz="1330" dirty="0"/>
          </a:p>
        </p:txBody>
      </p:sp>
      <p:sp>
        <p:nvSpPr>
          <p:cNvPr id="23" name="Text 4"/>
          <p:cNvSpPr/>
          <p:nvPr/>
        </p:nvSpPr>
        <p:spPr>
          <a:xfrm>
            <a:off x="960120" y="3154680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captures frames</a:t>
            </a:r>
            <a:endParaRPr lang="en-US" sz="1070" dirty="0"/>
          </a:p>
        </p:txBody>
      </p:sp>
      <p:sp>
        <p:nvSpPr>
          <p:cNvPr id="24" name="Text 5"/>
          <p:cNvSpPr/>
          <p:nvPr/>
        </p:nvSpPr>
        <p:spPr>
          <a:xfrm>
            <a:off x="1115568" y="3886200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</a:t>
            </a:r>
            <a:endParaRPr lang="en-US" sz="1440" dirty="0"/>
          </a:p>
        </p:txBody>
      </p:sp>
      <p:sp>
        <p:nvSpPr>
          <p:cNvPr id="25" name="Text 6"/>
          <p:cNvSpPr/>
          <p:nvPr/>
        </p:nvSpPr>
        <p:spPr>
          <a:xfrm>
            <a:off x="960120" y="4352544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Gesture Analyzer</a:t>
            </a:r>
            <a:endParaRPr lang="en-US" sz="1330" dirty="0"/>
          </a:p>
        </p:txBody>
      </p:sp>
      <p:sp>
        <p:nvSpPr>
          <p:cNvPr id="26" name="Text 7"/>
          <p:cNvSpPr/>
          <p:nvPr/>
        </p:nvSpPr>
        <p:spPr>
          <a:xfrm>
            <a:off x="3995928" y="2350008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</a:t>
            </a:r>
            <a:endParaRPr lang="en-US" sz="1440" dirty="0"/>
          </a:p>
        </p:txBody>
      </p:sp>
      <p:sp>
        <p:nvSpPr>
          <p:cNvPr id="27" name="Text 8"/>
          <p:cNvSpPr/>
          <p:nvPr/>
        </p:nvSpPr>
        <p:spPr>
          <a:xfrm>
            <a:off x="3849624" y="2825496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MediaPipe Hand Detector</a:t>
            </a:r>
            <a:endParaRPr lang="en-US" sz="1330" dirty="0"/>
          </a:p>
        </p:txBody>
      </p:sp>
      <p:sp>
        <p:nvSpPr>
          <p:cNvPr id="28" name="Text 9"/>
          <p:cNvSpPr/>
          <p:nvPr/>
        </p:nvSpPr>
        <p:spPr>
          <a:xfrm>
            <a:off x="960120" y="4690872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calculates distance</a:t>
            </a:r>
            <a:endParaRPr lang="en-US" sz="1070" dirty="0"/>
          </a:p>
        </p:txBody>
      </p:sp>
      <p:sp>
        <p:nvSpPr>
          <p:cNvPr id="29" name="Text 10"/>
          <p:cNvSpPr/>
          <p:nvPr/>
        </p:nvSpPr>
        <p:spPr>
          <a:xfrm>
            <a:off x="3849624" y="3154680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detects 21 landmarks</a:t>
            </a:r>
            <a:endParaRPr lang="en-US" sz="1070" dirty="0"/>
          </a:p>
        </p:txBody>
      </p:sp>
      <p:sp>
        <p:nvSpPr>
          <p:cNvPr id="30" name="Text 11"/>
          <p:cNvSpPr/>
          <p:nvPr/>
        </p:nvSpPr>
        <p:spPr>
          <a:xfrm>
            <a:off x="3995928" y="3886200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</a:t>
            </a:r>
            <a:endParaRPr lang="en-US" sz="1440" dirty="0"/>
          </a:p>
        </p:txBody>
      </p:sp>
      <p:sp>
        <p:nvSpPr>
          <p:cNvPr id="31" name="Text 12"/>
          <p:cNvSpPr/>
          <p:nvPr/>
        </p:nvSpPr>
        <p:spPr>
          <a:xfrm>
            <a:off x="1115568" y="5632704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</a:t>
            </a:r>
            <a:endParaRPr lang="en-US" sz="1440" dirty="0"/>
          </a:p>
        </p:txBody>
      </p:sp>
      <p:sp>
        <p:nvSpPr>
          <p:cNvPr id="32" name="Text 13"/>
          <p:cNvSpPr/>
          <p:nvPr/>
        </p:nvSpPr>
        <p:spPr>
          <a:xfrm>
            <a:off x="3849624" y="4352544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Volume Control Logic</a:t>
            </a:r>
            <a:endParaRPr lang="en-US" sz="1330" dirty="0"/>
          </a:p>
        </p:txBody>
      </p:sp>
      <p:sp>
        <p:nvSpPr>
          <p:cNvPr id="33" name="Text 14"/>
          <p:cNvSpPr/>
          <p:nvPr/>
        </p:nvSpPr>
        <p:spPr>
          <a:xfrm>
            <a:off x="3849624" y="4690872"/>
            <a:ext cx="245059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maps distance to volume percentage</a:t>
            </a:r>
            <a:endParaRPr lang="en-US" sz="1070" dirty="0"/>
          </a:p>
        </p:txBody>
      </p:sp>
      <p:sp>
        <p:nvSpPr>
          <p:cNvPr id="34" name="Text 15"/>
          <p:cNvSpPr/>
          <p:nvPr/>
        </p:nvSpPr>
        <p:spPr>
          <a:xfrm>
            <a:off x="960120" y="6108192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UI Feedback</a:t>
            </a:r>
            <a:endParaRPr lang="en-US" sz="1330" dirty="0"/>
          </a:p>
        </p:txBody>
      </p:sp>
      <p:sp>
        <p:nvSpPr>
          <p:cNvPr id="35" name="Text 16"/>
          <p:cNvSpPr/>
          <p:nvPr/>
        </p:nvSpPr>
        <p:spPr>
          <a:xfrm>
            <a:off x="960120" y="6446520"/>
            <a:ext cx="245059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overlays volume level on video feed</a:t>
            </a:r>
            <a:endParaRPr lang="en-US" sz="107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398264"/>
            <a:ext cx="6446520" cy="27340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4398264"/>
            <a:ext cx="6446520" cy="273405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345643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Implementation Details</a:t>
            </a:r>
            <a:endParaRPr lang="en-US" sz="4460" dirty="0"/>
          </a:p>
        </p:txBody>
      </p:sp>
      <p:sp>
        <p:nvSpPr>
          <p:cNvPr id="7" name="Text 1"/>
          <p:cNvSpPr/>
          <p:nvPr/>
        </p:nvSpPr>
        <p:spPr>
          <a:xfrm>
            <a:off x="1042416" y="4654296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Language and Libraries</a:t>
            </a:r>
            <a:endParaRPr lang="en-US" sz="2230" dirty="0"/>
          </a:p>
        </p:txBody>
      </p:sp>
      <p:sp>
        <p:nvSpPr>
          <p:cNvPr id="8" name="Text 2"/>
          <p:cNvSpPr/>
          <p:nvPr/>
        </p:nvSpPr>
        <p:spPr>
          <a:xfrm>
            <a:off x="1042416" y="514807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Language: Python</a:t>
            </a:r>
            <a:endParaRPr lang="en-US" sz="1780" dirty="0"/>
          </a:p>
        </p:txBody>
      </p:sp>
      <p:sp>
        <p:nvSpPr>
          <p:cNvPr id="9" name="Text 3"/>
          <p:cNvSpPr/>
          <p:nvPr/>
        </p:nvSpPr>
        <p:spPr>
          <a:xfrm>
            <a:off x="1042416" y="565099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IDE: PyCharm</a:t>
            </a:r>
            <a:endParaRPr lang="en-US" sz="1780" dirty="0"/>
          </a:p>
        </p:txBody>
      </p:sp>
      <p:sp>
        <p:nvSpPr>
          <p:cNvPr id="10" name="Text 4"/>
          <p:cNvSpPr/>
          <p:nvPr/>
        </p:nvSpPr>
        <p:spPr>
          <a:xfrm>
            <a:off x="1042416" y="6144768"/>
            <a:ext cx="592531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Libraries: OpenCV, MediaPipe, PyAutoGUI, NumPy, Math</a:t>
            </a:r>
            <a:endParaRPr lang="en-US" sz="1780" dirty="0"/>
          </a:p>
        </p:txBody>
      </p:sp>
      <p:sp>
        <p:nvSpPr>
          <p:cNvPr id="11" name="Text 5"/>
          <p:cNvSpPr/>
          <p:nvPr/>
        </p:nvSpPr>
        <p:spPr>
          <a:xfrm>
            <a:off x="7671816" y="4654296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Key Features</a:t>
            </a:r>
            <a:endParaRPr lang="en-US" sz="2230" dirty="0"/>
          </a:p>
        </p:txBody>
      </p:sp>
      <p:sp>
        <p:nvSpPr>
          <p:cNvPr id="12" name="Text 6"/>
          <p:cNvSpPr/>
          <p:nvPr/>
        </p:nvSpPr>
        <p:spPr>
          <a:xfrm>
            <a:off x="7671816" y="514807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Real-time gesture detection</a:t>
            </a:r>
            <a:endParaRPr lang="en-US" sz="1780" dirty="0"/>
          </a:p>
        </p:txBody>
      </p:sp>
      <p:sp>
        <p:nvSpPr>
          <p:cNvPr id="13" name="Text 7"/>
          <p:cNvSpPr/>
          <p:nvPr/>
        </p:nvSpPr>
        <p:spPr>
          <a:xfrm>
            <a:off x="7671816" y="565099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Dynamic system volume adjustment</a:t>
            </a:r>
            <a:endParaRPr lang="en-US" sz="1780" dirty="0"/>
          </a:p>
        </p:txBody>
      </p:sp>
      <p:sp>
        <p:nvSpPr>
          <p:cNvPr id="14" name="Text 8"/>
          <p:cNvSpPr/>
          <p:nvPr/>
        </p:nvSpPr>
        <p:spPr>
          <a:xfrm>
            <a:off x="7671816" y="6144768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Smooth transitions without hardware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6D864-3C97-CE5D-084B-CE09220B9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1FDA3B-74D6-26F8-7EAD-9DA06A55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7E69CFF-C513-37D2-8697-ABDD8E590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5F5BC15-5C39-2675-819E-12660BDC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398264"/>
            <a:ext cx="6446520" cy="2734056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39A3CC39-DA3B-D4A0-9596-4A3DC9CCB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936" y="4337544"/>
            <a:ext cx="6446520" cy="273405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4F0BCA5-B144-E960-82EC-FD83A6C95BEC}"/>
              </a:ext>
            </a:extLst>
          </p:cNvPr>
          <p:cNvSpPr/>
          <p:nvPr/>
        </p:nvSpPr>
        <p:spPr>
          <a:xfrm>
            <a:off x="795528" y="345643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Objectives</a:t>
            </a:r>
            <a:endParaRPr lang="en-US" sz="446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F8436C1-FC41-DB15-3A9E-2CBFCB34800D}"/>
              </a:ext>
            </a:extLst>
          </p:cNvPr>
          <p:cNvSpPr/>
          <p:nvPr/>
        </p:nvSpPr>
        <p:spPr>
          <a:xfrm>
            <a:off x="1033272" y="5320781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400" dirty="0"/>
              <a:t>To develop a system that allows users to control</a:t>
            </a:r>
          </a:p>
          <a:p>
            <a:pPr>
              <a:lnSpc>
                <a:spcPts val="2790"/>
              </a:lnSpc>
            </a:pPr>
            <a:r>
              <a:rPr lang="en-US" sz="2400" dirty="0"/>
              <a:t> the computer’s audio volume using hand</a:t>
            </a:r>
          </a:p>
          <a:p>
            <a:pPr>
              <a:lnSpc>
                <a:spcPts val="2790"/>
              </a:lnSpc>
            </a:pPr>
            <a:r>
              <a:rPr lang="en-US" sz="2400" dirty="0"/>
              <a:t> gestures through real-time image processing.</a:t>
            </a:r>
            <a:endParaRPr lang="en-US" sz="223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BEBA853-1E07-78EF-A0E7-38F62119D33C}"/>
              </a:ext>
            </a:extLst>
          </p:cNvPr>
          <p:cNvSpPr/>
          <p:nvPr/>
        </p:nvSpPr>
        <p:spPr>
          <a:xfrm>
            <a:off x="1042416" y="514807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A184C588-99A8-509E-AA5E-DFE42B16ED13}"/>
              </a:ext>
            </a:extLst>
          </p:cNvPr>
          <p:cNvSpPr/>
          <p:nvPr/>
        </p:nvSpPr>
        <p:spPr>
          <a:xfrm>
            <a:off x="1042416" y="565099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BB03AF6-4290-8948-1FE2-9F2FC698D543}"/>
              </a:ext>
            </a:extLst>
          </p:cNvPr>
          <p:cNvSpPr/>
          <p:nvPr/>
        </p:nvSpPr>
        <p:spPr>
          <a:xfrm>
            <a:off x="1042416" y="6144768"/>
            <a:ext cx="592531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5B95737-A904-9E9A-DA32-EBD75A97944F}"/>
              </a:ext>
            </a:extLst>
          </p:cNvPr>
          <p:cNvSpPr/>
          <p:nvPr/>
        </p:nvSpPr>
        <p:spPr>
          <a:xfrm>
            <a:off x="7749540" y="5259444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400" dirty="0"/>
              <a:t>To enhance user convenience and accessibility</a:t>
            </a:r>
          </a:p>
          <a:p>
            <a:pPr>
              <a:lnSpc>
                <a:spcPts val="2790"/>
              </a:lnSpc>
            </a:pPr>
            <a:r>
              <a:rPr lang="en-US" sz="2400" dirty="0"/>
              <a:t> by replacing traditional input methods with</a:t>
            </a:r>
          </a:p>
          <a:p>
            <a:pPr>
              <a:lnSpc>
                <a:spcPts val="2790"/>
              </a:lnSpc>
            </a:pPr>
            <a:r>
              <a:rPr lang="en-US" sz="2400" dirty="0"/>
              <a:t> gesture-based volume control</a:t>
            </a:r>
            <a:endParaRPr lang="en-US" sz="223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7849E45-40F5-02C8-FBD6-72B04E40F8CD}"/>
              </a:ext>
            </a:extLst>
          </p:cNvPr>
          <p:cNvSpPr/>
          <p:nvPr/>
        </p:nvSpPr>
        <p:spPr>
          <a:xfrm>
            <a:off x="7671816" y="514807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E605B5B9-A8B4-71FE-87CF-18F4E8C6CA4F}"/>
              </a:ext>
            </a:extLst>
          </p:cNvPr>
          <p:cNvSpPr/>
          <p:nvPr/>
        </p:nvSpPr>
        <p:spPr>
          <a:xfrm>
            <a:off x="7671816" y="565099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D687B53-DC32-8304-611D-E7588011056B}"/>
              </a:ext>
            </a:extLst>
          </p:cNvPr>
          <p:cNvSpPr/>
          <p:nvPr/>
        </p:nvSpPr>
        <p:spPr>
          <a:xfrm>
            <a:off x="7671816" y="6144768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</p:spTree>
    <p:extLst>
      <p:ext uri="{BB962C8B-B14F-4D97-AF65-F5344CB8AC3E}">
        <p14:creationId xmlns:p14="http://schemas.microsoft.com/office/powerpoint/2010/main" val="50559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" y="1140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72" y="1481328"/>
            <a:ext cx="6858000" cy="52760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3816" y="1481328"/>
            <a:ext cx="5486400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813816" y="1906524"/>
            <a:ext cx="5486400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Milestone 1</a:t>
            </a:r>
            <a:endParaRPr lang="en-US" sz="3570" dirty="0"/>
          </a:p>
        </p:txBody>
      </p:sp>
      <p:sp>
        <p:nvSpPr>
          <p:cNvPr id="6" name="Text 2"/>
          <p:cNvSpPr/>
          <p:nvPr/>
        </p:nvSpPr>
        <p:spPr>
          <a:xfrm>
            <a:off x="813816" y="3209544"/>
            <a:ext cx="5486400" cy="21762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Module: Webcam Input &amp; Hand Detection</a:t>
            </a: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Tools: OpenCV, </a:t>
            </a:r>
            <a:r>
              <a:rPr lang="en-US" sz="2000" dirty="0" err="1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MediaPipe</a:t>
            </a:r>
            <a:endParaRPr lang="en-US" sz="2000" dirty="0">
              <a:solidFill>
                <a:srgbClr val="252851"/>
              </a:solidFill>
              <a:latin typeface="思源宋体-思源宋体-SemiBold" pitchFamily="34" charset="0"/>
              <a:ea typeface="思源宋体-思源宋体-SemiBold" pitchFamily="34" charset="-122"/>
              <a:cs typeface="思源宋体-思源宋体-SemiBold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Tasks: Integrated webcam, detected 21 hand landmarks.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Output: Live webcam feed showing hand landmarks.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147" y="594154"/>
            <a:ext cx="4730034" cy="30713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150" y="4114800"/>
            <a:ext cx="4798031" cy="35118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673352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Milestone 2</a:t>
            </a:r>
            <a:endParaRPr lang="en-US" sz="3570" dirty="0"/>
          </a:p>
        </p:txBody>
      </p:sp>
      <p:sp>
        <p:nvSpPr>
          <p:cNvPr id="6" name="Text 1"/>
          <p:cNvSpPr/>
          <p:nvPr/>
        </p:nvSpPr>
        <p:spPr>
          <a:xfrm>
            <a:off x="790956" y="3378708"/>
            <a:ext cx="13048488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Module: Gesture Recognition &amp; Distance Measurement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Tasks: Calculated distance between thumb and index finger,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classified gestures.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Output: Displayed distance values and gesture annotations.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0"/>
            <a:ext cx="14630400" cy="82753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1067177"/>
            <a:ext cx="4517136" cy="6547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3816" y="868680"/>
            <a:ext cx="7827264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Milestone 3</a:t>
            </a:r>
            <a:endParaRPr lang="en-US" sz="3570" dirty="0"/>
          </a:p>
        </p:txBody>
      </p:sp>
      <p:sp>
        <p:nvSpPr>
          <p:cNvPr id="5" name="Text 1"/>
          <p:cNvSpPr/>
          <p:nvPr/>
        </p:nvSpPr>
        <p:spPr>
          <a:xfrm>
            <a:off x="896010" y="2650425"/>
            <a:ext cx="7827264" cy="1453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Module: Volume Mapping &amp; Control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Tasks: Mapped gesture distances to volume levels,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integrated Pycaw for control.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Output: Smooth, real-time system volume control.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552</Words>
  <Application>Microsoft Office PowerPoint</Application>
  <PresentationFormat>Custom</PresentationFormat>
  <Paragraphs>119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思源宋体-思源宋体-Bold</vt:lpstr>
      <vt:lpstr>思源宋体-思源宋体-SemiBold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Mattepally Siri Chandana</cp:lastModifiedBy>
  <cp:revision>2</cp:revision>
  <dcterms:created xsi:type="dcterms:W3CDTF">2025-10-28T15:56:18Z</dcterms:created>
  <dcterms:modified xsi:type="dcterms:W3CDTF">2025-10-28T16:24:55Z</dcterms:modified>
</cp:coreProperties>
</file>